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5" r:id="rId3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218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ja-JP" altLang="en-US" sz="2000" dirty="0" smtClean="0"/>
              <a:t>モチベーショングラフ</a:t>
            </a:r>
            <a:endParaRPr lang="ja-JP" altLang="en-US" sz="20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モチベーション(%)</c:v>
                </c:pt>
              </c:strCache>
            </c:strRef>
          </c:tx>
          <c:spPr>
            <a:ln w="41275"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0歳</c:v>
                </c:pt>
                <c:pt idx="1">
                  <c:v>1歳</c:v>
                </c:pt>
                <c:pt idx="2">
                  <c:v>2歳</c:v>
                </c:pt>
                <c:pt idx="3">
                  <c:v>3歳</c:v>
                </c:pt>
                <c:pt idx="4">
                  <c:v>4歳</c:v>
                </c:pt>
                <c:pt idx="5">
                  <c:v>5歳</c:v>
                </c:pt>
                <c:pt idx="6">
                  <c:v>6歳</c:v>
                </c:pt>
                <c:pt idx="7">
                  <c:v>7歳</c:v>
                </c:pt>
                <c:pt idx="8">
                  <c:v>8歳</c:v>
                </c:pt>
                <c:pt idx="9">
                  <c:v>9歳</c:v>
                </c:pt>
                <c:pt idx="10">
                  <c:v>10歳</c:v>
                </c:pt>
                <c:pt idx="11">
                  <c:v>11歳</c:v>
                </c:pt>
                <c:pt idx="12">
                  <c:v>12歳</c:v>
                </c:pt>
                <c:pt idx="13">
                  <c:v>13歳</c:v>
                </c:pt>
                <c:pt idx="14">
                  <c:v>14歳</c:v>
                </c:pt>
                <c:pt idx="15">
                  <c:v>15歳</c:v>
                </c:pt>
                <c:pt idx="16">
                  <c:v>16歳</c:v>
                </c:pt>
                <c:pt idx="17">
                  <c:v>17歳</c:v>
                </c:pt>
                <c:pt idx="18">
                  <c:v>18歳</c:v>
                </c:pt>
                <c:pt idx="19">
                  <c:v>19歳</c:v>
                </c:pt>
                <c:pt idx="20">
                  <c:v>20歳</c:v>
                </c:pt>
                <c:pt idx="21">
                  <c:v>21歳</c:v>
                </c:pt>
                <c:pt idx="22">
                  <c:v>22歳</c:v>
                </c:pt>
                <c:pt idx="23">
                  <c:v>23歳</c:v>
                </c:pt>
                <c:pt idx="24">
                  <c:v>24歳</c:v>
                </c:pt>
                <c:pt idx="25">
                  <c:v>25歳</c:v>
                </c:pt>
                <c:pt idx="26">
                  <c:v>26歳</c:v>
                </c:pt>
                <c:pt idx="27">
                  <c:v>27歳</c:v>
                </c:pt>
                <c:pt idx="28">
                  <c:v>28歳</c:v>
                </c:pt>
                <c:pt idx="29">
                  <c:v>29歳</c:v>
                </c:pt>
                <c:pt idx="30">
                  <c:v>30歳</c:v>
                </c:pt>
                <c:pt idx="31">
                  <c:v>31歳</c:v>
                </c:pt>
                <c:pt idx="32">
                  <c:v>32歳</c:v>
                </c:pt>
                <c:pt idx="33">
                  <c:v>33歳</c:v>
                </c:pt>
                <c:pt idx="34">
                  <c:v>34歳</c:v>
                </c:pt>
                <c:pt idx="35">
                  <c:v>35歳</c:v>
                </c:pt>
              </c:strCache>
            </c:strRef>
          </c:cat>
          <c:val>
            <c:numRef>
              <c:f>Sheet1!$B$2:$B$37</c:f>
              <c:numCache>
                <c:formatCode>0%</c:formatCode>
                <c:ptCount val="36"/>
                <c:pt idx="0">
                  <c:v>0</c:v>
                </c:pt>
                <c:pt idx="1">
                  <c:v>0.3</c:v>
                </c:pt>
                <c:pt idx="2">
                  <c:v>0.5</c:v>
                </c:pt>
                <c:pt idx="3">
                  <c:v>0.8</c:v>
                </c:pt>
                <c:pt idx="4">
                  <c:v>0.8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1</c:v>
                </c:pt>
                <c:pt idx="10">
                  <c:v>0.9</c:v>
                </c:pt>
                <c:pt idx="11">
                  <c:v>0.9</c:v>
                </c:pt>
                <c:pt idx="12">
                  <c:v>0.8</c:v>
                </c:pt>
                <c:pt idx="13">
                  <c:v>0.7</c:v>
                </c:pt>
                <c:pt idx="14">
                  <c:v>0.6</c:v>
                </c:pt>
                <c:pt idx="15">
                  <c:v>0.5</c:v>
                </c:pt>
                <c:pt idx="16">
                  <c:v>0.4</c:v>
                </c:pt>
                <c:pt idx="17">
                  <c:v>0.3</c:v>
                </c:pt>
                <c:pt idx="18">
                  <c:v>0.2</c:v>
                </c:pt>
                <c:pt idx="19">
                  <c:v>0.1</c:v>
                </c:pt>
                <c:pt idx="20">
                  <c:v>0</c:v>
                </c:pt>
                <c:pt idx="21">
                  <c:v>-0.4</c:v>
                </c:pt>
                <c:pt idx="22">
                  <c:v>-0.8</c:v>
                </c:pt>
                <c:pt idx="23">
                  <c:v>-0.6</c:v>
                </c:pt>
                <c:pt idx="24">
                  <c:v>0</c:v>
                </c:pt>
                <c:pt idx="25">
                  <c:v>0.8</c:v>
                </c:pt>
                <c:pt idx="26">
                  <c:v>1</c:v>
                </c:pt>
                <c:pt idx="27">
                  <c:v>0.7</c:v>
                </c:pt>
                <c:pt idx="28">
                  <c:v>0.75</c:v>
                </c:pt>
                <c:pt idx="29">
                  <c:v>0.75</c:v>
                </c:pt>
                <c:pt idx="30">
                  <c:v>0.4</c:v>
                </c:pt>
                <c:pt idx="31">
                  <c:v>0.4</c:v>
                </c:pt>
                <c:pt idx="32">
                  <c:v>0</c:v>
                </c:pt>
                <c:pt idx="33">
                  <c:v>0.5</c:v>
                </c:pt>
                <c:pt idx="34">
                  <c:v>0.8</c:v>
                </c:pt>
                <c:pt idx="35">
                  <c:v>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485184"/>
        <c:axId val="161486720"/>
      </c:lineChart>
      <c:catAx>
        <c:axId val="16148518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txPr>
          <a:bodyPr rot="0" vert="horz"/>
          <a:lstStyle/>
          <a:p>
            <a:pPr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ja-JP"/>
          </a:p>
        </c:txPr>
        <c:crossAx val="161486720"/>
        <c:crosses val="autoZero"/>
        <c:auto val="1"/>
        <c:lblAlgn val="ctr"/>
        <c:lblOffset val="100"/>
        <c:noMultiLvlLbl val="0"/>
      </c:catAx>
      <c:valAx>
        <c:axId val="161486720"/>
        <c:scaling>
          <c:orientation val="minMax"/>
          <c:max val="1"/>
          <c:min val="-1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endParaRPr lang="ja-JP"/>
          </a:p>
        </c:txPr>
        <c:crossAx val="161485184"/>
        <c:crosses val="autoZero"/>
        <c:crossBetween val="between"/>
        <c:majorUnit val="0.2"/>
        <c:minorUnit val="0.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ja-JP" sz="2000" b="1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r>
              <a:rPr lang="ja-JP" altLang="en-US" sz="2000" dirty="0" smtClean="0"/>
              <a:t>モチベーショングラフ</a:t>
            </a:r>
            <a:endParaRPr lang="ja-JP" altLang="en-US" sz="20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3120321635106497E-2"/>
          <c:y val="0.10095621559290301"/>
          <c:w val="0.91361882931971605"/>
          <c:h val="0.872791113886452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モチベーション(%)</c:v>
                </c:pt>
              </c:strCache>
            </c:strRef>
          </c:tx>
          <c:spPr>
            <a:ln w="41275" cap="rnd" cmpd="sng" algn="ctr">
              <a:solidFill>
                <a:schemeClr val="accent5"/>
              </a:solidFill>
              <a:prstDash val="solid"/>
              <a:round/>
            </a:ln>
          </c:spPr>
          <c:marker>
            <c:symbol val="none"/>
          </c:marker>
          <c:cat>
            <c:strRef>
              <c:f>Sheet1!$A$2:$A$37</c:f>
              <c:strCache>
                <c:ptCount val="12"/>
                <c:pt idx="0">
                  <c:v>0歳</c:v>
                </c:pt>
                <c:pt idx="1">
                  <c:v>5歳</c:v>
                </c:pt>
                <c:pt idx="2">
                  <c:v>10歳</c:v>
                </c:pt>
                <c:pt idx="3">
                  <c:v>15歳</c:v>
                </c:pt>
                <c:pt idx="4">
                  <c:v>18歳</c:v>
                </c:pt>
                <c:pt idx="5">
                  <c:v>22歳</c:v>
                </c:pt>
                <c:pt idx="6">
                  <c:v>23歳</c:v>
                </c:pt>
                <c:pt idx="7">
                  <c:v>25歳</c:v>
                </c:pt>
                <c:pt idx="8">
                  <c:v>27歳</c:v>
                </c:pt>
                <c:pt idx="9">
                  <c:v>29歳</c:v>
                </c:pt>
                <c:pt idx="10">
                  <c:v>30歳</c:v>
                </c:pt>
                <c:pt idx="11">
                  <c:v>35歳</c:v>
                </c:pt>
              </c:strCache>
            </c:strRef>
          </c:cat>
          <c:val>
            <c:numRef>
              <c:f>Sheet1!$B$2:$B$37</c:f>
              <c:numCache>
                <c:formatCode>0%</c:formatCode>
                <c:ptCount val="12"/>
                <c:pt idx="0">
                  <c:v>0</c:v>
                </c:pt>
                <c:pt idx="1">
                  <c:v>0.5</c:v>
                </c:pt>
                <c:pt idx="2">
                  <c:v>0.8</c:v>
                </c:pt>
                <c:pt idx="3">
                  <c:v>1</c:v>
                </c:pt>
                <c:pt idx="4">
                  <c:v>-0.3</c:v>
                </c:pt>
                <c:pt idx="5">
                  <c:v>1</c:v>
                </c:pt>
                <c:pt idx="6">
                  <c:v>-0.3</c:v>
                </c:pt>
                <c:pt idx="7">
                  <c:v>0.75</c:v>
                </c:pt>
                <c:pt idx="8">
                  <c:v>0.8</c:v>
                </c:pt>
                <c:pt idx="9">
                  <c:v>1</c:v>
                </c:pt>
                <c:pt idx="10">
                  <c:v>-0.1</c:v>
                </c:pt>
                <c:pt idx="11">
                  <c:v>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119488"/>
        <c:axId val="79121024"/>
      </c:lineChart>
      <c:catAx>
        <c:axId val="7911948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</a:ln>
        </c:spPr>
        <c:txPr>
          <a:bodyPr rot="0" spcFirstLastPara="0" vertOverflow="ellipsis" vert="horz" wrap="square" anchor="ctr" anchorCtr="1"/>
          <a:lstStyle/>
          <a:p>
            <a:pPr>
              <a:defRPr lang="ja-JP" sz="105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endParaRPr lang="ja-JP"/>
          </a:p>
        </c:txPr>
        <c:crossAx val="79121024"/>
        <c:crosses val="autoZero"/>
        <c:auto val="1"/>
        <c:lblAlgn val="ctr"/>
        <c:lblOffset val="100"/>
        <c:noMultiLvlLbl val="0"/>
      </c:catAx>
      <c:valAx>
        <c:axId val="79121024"/>
        <c:scaling>
          <c:orientation val="minMax"/>
          <c:max val="1"/>
          <c:min val="-1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</a:ln>
          </c:spPr>
        </c:majorGridlines>
        <c:numFmt formatCode="0%" sourceLinked="1"/>
        <c:majorTickMark val="none"/>
        <c:minorTickMark val="none"/>
        <c:tickLblPos val="nextTo"/>
        <c:spPr>
          <a:ln w="9525" cap="flat" cmpd="sng" algn="ctr">
            <a:noFill/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ja-JP" sz="12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endParaRPr lang="ja-JP"/>
          </a:p>
        </c:txPr>
        <c:crossAx val="79119488"/>
        <c:crosses val="autoZero"/>
        <c:crossBetween val="between"/>
        <c:majorUnit val="0.2"/>
        <c:minorUnit val="0.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ja-JP" sz="1800"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154A7-DD4A-4EFF-9AEC-09280921CB0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892B2-36BD-43BE-8D96-83D389C4A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1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イメージプレースホルダ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字列プレースホルダ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25A0-EFFD-4E18-B884-553434279909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848-3A54-486B-A5FB-5B8507130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52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25A0-EFFD-4E18-B884-553434279909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848-3A54-486B-A5FB-5B8507130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32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25A0-EFFD-4E18-B884-553434279909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848-3A54-486B-A5FB-5B8507130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18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25A0-EFFD-4E18-B884-553434279909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848-3A54-486B-A5FB-5B8507130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63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25A0-EFFD-4E18-B884-553434279909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848-3A54-486B-A5FB-5B8507130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43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25A0-EFFD-4E18-B884-553434279909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848-3A54-486B-A5FB-5B8507130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33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25A0-EFFD-4E18-B884-553434279909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848-3A54-486B-A5FB-5B8507130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36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25A0-EFFD-4E18-B884-553434279909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848-3A54-486B-A5FB-5B8507130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63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25A0-EFFD-4E18-B884-553434279909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848-3A54-486B-A5FB-5B8507130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21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25A0-EFFD-4E18-B884-553434279909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848-3A54-486B-A5FB-5B8507130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68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25A0-EFFD-4E18-B884-553434279909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848-3A54-486B-A5FB-5B8507130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12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725A0-EFFD-4E18-B884-553434279909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82848-3A54-486B-A5FB-5B8507130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25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213912848"/>
              </p:ext>
            </p:extLst>
          </p:nvPr>
        </p:nvGraphicFramePr>
        <p:xfrm>
          <a:off x="128464" y="116632"/>
          <a:ext cx="957706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4475AEFE-0DE9-4A1D-B81F-454F1C094E93}"/>
              </a:ext>
            </a:extLst>
          </p:cNvPr>
          <p:cNvSpPr txBox="1"/>
          <p:nvPr/>
        </p:nvSpPr>
        <p:spPr>
          <a:xfrm>
            <a:off x="342900" y="6474395"/>
            <a:ext cx="760709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5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グラフ</a:t>
            </a:r>
            <a:r>
              <a:rPr kumimoji="1" lang="ja-JP" altLang="en-US" sz="105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の上にカーソルを合わせ右クリック「データの編集」</a:t>
            </a:r>
            <a:r>
              <a:rPr kumimoji="1" lang="ja-JP" altLang="en-US" sz="105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から数値の入力を行って</a:t>
            </a:r>
            <a:r>
              <a:rPr kumimoji="1" lang="ja-JP" altLang="en-US" sz="105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990" y="6462338"/>
            <a:ext cx="1751149" cy="305539"/>
          </a:xfrm>
          <a:prstGeom prst="rect">
            <a:avLst/>
          </a:prstGeom>
        </p:spPr>
      </p:pic>
      <p:sp>
        <p:nvSpPr>
          <p:cNvPr id="8" name="四角形: 角を丸くする 21">
            <a:extLst>
              <a:ext uri="{FF2B5EF4-FFF2-40B4-BE49-F238E27FC236}">
                <a16:creationId xmlns="" xmlns:a16="http://schemas.microsoft.com/office/drawing/2014/main" id="{90C2607B-D68D-4C63-B72A-FCBCB8B57173}"/>
              </a:ext>
            </a:extLst>
          </p:cNvPr>
          <p:cNvSpPr/>
          <p:nvPr/>
        </p:nvSpPr>
        <p:spPr>
          <a:xfrm>
            <a:off x="4448944" y="968541"/>
            <a:ext cx="2664296" cy="804275"/>
          </a:xfrm>
          <a:prstGeom prst="roundRect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</a:t>
            </a:r>
            <a:endParaRPr kumimoji="1" lang="en-US" altLang="ja-JP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kumimoji="1" lang="ja-JP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具体的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な出来事と当時の思考や行動、状況を振り返り</a:t>
            </a:r>
            <a:r>
              <a:rPr kumimoji="1" lang="ja-JP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記載（</a:t>
            </a:r>
            <a:r>
              <a:rPr kumimoji="1" lang="en-US" altLang="ja-JP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枠はコピー＆ペーストで増やしてください）</a:t>
            </a:r>
            <a:endParaRPr kumimoji="1" lang="ja-JP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0" name="直線コネクタ 9"/>
          <p:cNvCxnSpPr>
            <a:stCxn id="8" idx="1"/>
          </p:cNvCxnSpPr>
          <p:nvPr/>
        </p:nvCxnSpPr>
        <p:spPr>
          <a:xfrm flipH="1" flipV="1">
            <a:off x="3656856" y="1196753"/>
            <a:ext cx="792088" cy="173926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139625" y="116632"/>
            <a:ext cx="1356992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テンプレート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 rot="16871151">
            <a:off x="5965005" y="4555282"/>
            <a:ext cx="1857975" cy="36004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949380" y="4395777"/>
            <a:ext cx="1604019" cy="679050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モチベーションが</a:t>
            </a:r>
            <a:endParaRPr kumimoji="1"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上がる要素</a:t>
            </a:r>
          </a:p>
          <a:p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</a:t>
            </a:r>
            <a:endParaRPr kumimoji="1" lang="ja-JP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513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/>
          <p:nvPr/>
        </p:nvGraphicFramePr>
        <p:xfrm>
          <a:off x="124019" y="116632"/>
          <a:ext cx="957706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990" y="6462338"/>
            <a:ext cx="1751149" cy="305539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42900" y="6474395"/>
            <a:ext cx="760709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グラフ</a:t>
            </a:r>
            <a:r>
              <a:rPr lang="ja-JP" altLang="en-US" sz="105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の上にカーソルを合わせ右クリック「データの編集」</a:t>
            </a:r>
            <a:r>
              <a:rPr lang="ja-JP" altLang="en-US" sz="105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から数値の入力を行って</a:t>
            </a:r>
            <a:r>
              <a:rPr lang="ja-JP" altLang="en-US" sz="105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</a:p>
        </p:txBody>
      </p:sp>
      <p:sp>
        <p:nvSpPr>
          <p:cNvPr id="11" name="四角形: 角を丸くする 21"/>
          <p:cNvSpPr/>
          <p:nvPr/>
        </p:nvSpPr>
        <p:spPr>
          <a:xfrm>
            <a:off x="743316" y="764757"/>
            <a:ext cx="1635423" cy="696920"/>
          </a:xfrm>
          <a:prstGeom prst="roundRect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b="1" dirty="0" smtClean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</a:t>
            </a:r>
            <a:endParaRPr lang="en-US" altLang="ja-JP" sz="1000" dirty="0" smtClean="0">
              <a:solidFill>
                <a:prstClr val="black">
                  <a:lumMod val="75000"/>
                  <a:lumOff val="2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多くの習い事は辛かったが基本楽しかった</a:t>
            </a:r>
          </a:p>
        </p:txBody>
      </p:sp>
      <p:cxnSp>
        <p:nvCxnSpPr>
          <p:cNvPr id="12" name="直線コネクタ 11"/>
          <p:cNvCxnSpPr/>
          <p:nvPr/>
        </p:nvCxnSpPr>
        <p:spPr>
          <a:xfrm flipH="1" flipV="1">
            <a:off x="2378710" y="1052830"/>
            <a:ext cx="198120" cy="287655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四角形: 角を丸くする 21"/>
          <p:cNvSpPr/>
          <p:nvPr/>
        </p:nvSpPr>
        <p:spPr>
          <a:xfrm>
            <a:off x="1784350" y="2493010"/>
            <a:ext cx="1816100" cy="903605"/>
          </a:xfrm>
          <a:prstGeom prst="roundRect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lang="ja-JP" altLang="en-US" b="1" dirty="0" smtClean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〜</a:t>
            </a:r>
            <a:r>
              <a:rPr lang="en-US" altLang="ja-JP" b="1" dirty="0" smtClean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b="1" dirty="0" smtClean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</a:t>
            </a:r>
            <a:endParaRPr lang="en-US" altLang="ja-JP" sz="1000" dirty="0" smtClean="0">
              <a:solidFill>
                <a:prstClr val="black">
                  <a:lumMod val="75000"/>
                  <a:lumOff val="2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部活動に</a:t>
            </a:r>
            <a:r>
              <a:rPr lang="ja-JP" altLang="en-US" sz="1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熱中→心から信頼できる友人ができた。</a:t>
            </a:r>
          </a:p>
          <a:p>
            <a:r>
              <a:rPr lang="ja-JP" altLang="en-US" sz="1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受験勉強を頑張る</a:t>
            </a:r>
          </a:p>
        </p:txBody>
      </p:sp>
      <p:cxnSp>
        <p:nvCxnSpPr>
          <p:cNvPr id="22" name="直線コネクタ 21"/>
          <p:cNvCxnSpPr>
            <a:stCxn id="21" idx="0"/>
          </p:cNvCxnSpPr>
          <p:nvPr/>
        </p:nvCxnSpPr>
        <p:spPr>
          <a:xfrm flipV="1">
            <a:off x="2692400" y="764540"/>
            <a:ext cx="676910" cy="172847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四角形: 角を丸くする 21"/>
          <p:cNvSpPr/>
          <p:nvPr/>
        </p:nvSpPr>
        <p:spPr>
          <a:xfrm>
            <a:off x="1856909" y="4724881"/>
            <a:ext cx="1635423" cy="936104"/>
          </a:xfrm>
          <a:prstGeom prst="roundRect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</a:t>
            </a:r>
            <a:r>
              <a:rPr lang="ja-JP" altLang="en-US" b="1" dirty="0" smtClean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〜</a:t>
            </a:r>
            <a:r>
              <a:rPr lang="en-US" altLang="ja-JP" b="1" dirty="0" smtClean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b="1" dirty="0" smtClean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</a:t>
            </a:r>
            <a:endParaRPr lang="en-US" altLang="ja-JP" sz="1000" dirty="0" smtClean="0">
              <a:solidFill>
                <a:prstClr val="black">
                  <a:lumMod val="75000"/>
                  <a:lumOff val="2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受験に失敗</a:t>
            </a:r>
          </a:p>
          <a:p>
            <a:r>
              <a:rPr lang="ja-JP" altLang="en-US" sz="1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男子校生活はとても詰まらなかった</a:t>
            </a:r>
          </a:p>
        </p:txBody>
      </p:sp>
      <p:cxnSp>
        <p:nvCxnSpPr>
          <p:cNvPr id="26" name="直線コネクタ 25"/>
          <p:cNvCxnSpPr/>
          <p:nvPr/>
        </p:nvCxnSpPr>
        <p:spPr>
          <a:xfrm flipV="1">
            <a:off x="3183890" y="3861435"/>
            <a:ext cx="833120" cy="86360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四角形: 角を丸くする 21"/>
          <p:cNvSpPr/>
          <p:nvPr/>
        </p:nvSpPr>
        <p:spPr>
          <a:xfrm>
            <a:off x="3872865" y="4796790"/>
            <a:ext cx="1898015" cy="1161415"/>
          </a:xfrm>
          <a:prstGeom prst="roundRect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b="1" dirty="0" smtClean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〜</a:t>
            </a:r>
            <a:r>
              <a:rPr lang="en-US" altLang="ja-JP" b="1" dirty="0" smtClean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</a:t>
            </a:r>
            <a:r>
              <a:rPr lang="ja-JP" altLang="en-US" b="1" dirty="0" smtClean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</a:t>
            </a:r>
            <a:endParaRPr lang="en-US" altLang="ja-JP" sz="1000" dirty="0" smtClean="0">
              <a:solidFill>
                <a:prstClr val="black">
                  <a:lumMod val="75000"/>
                  <a:lumOff val="2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自由な大学生活を楽しむ</a:t>
            </a:r>
          </a:p>
          <a:p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海外留学で視野を広げる</a:t>
            </a:r>
          </a:p>
          <a:p>
            <a:r>
              <a:rPr lang="ja-JP" altLang="en-US" sz="1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→「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日本のメーカーで海外駐在」が目標になる</a:t>
            </a:r>
          </a:p>
        </p:txBody>
      </p:sp>
      <p:cxnSp>
        <p:nvCxnSpPr>
          <p:cNvPr id="36" name="直線コネクタ 35"/>
          <p:cNvCxnSpPr>
            <a:endCxn id="31" idx="0"/>
          </p:cNvCxnSpPr>
          <p:nvPr/>
        </p:nvCxnSpPr>
        <p:spPr>
          <a:xfrm>
            <a:off x="4453608" y="2493010"/>
            <a:ext cx="368265" cy="230378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四角形: 角を丸くする 21"/>
          <p:cNvSpPr/>
          <p:nvPr/>
        </p:nvSpPr>
        <p:spPr>
          <a:xfrm>
            <a:off x="5852160" y="4653280"/>
            <a:ext cx="1897380" cy="734060"/>
          </a:xfrm>
          <a:prstGeom prst="roundRect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</a:t>
            </a:r>
            <a:r>
              <a:rPr lang="ja-JP" altLang="en-US" b="1" dirty="0" smtClean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〜</a:t>
            </a:r>
            <a:r>
              <a:rPr lang="en-US" altLang="ja-JP" b="1" dirty="0" smtClean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</a:t>
            </a:r>
            <a:r>
              <a:rPr lang="ja-JP" altLang="en-US" b="1" dirty="0" smtClean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</a:t>
            </a:r>
            <a:endParaRPr lang="en-US" altLang="ja-JP" sz="1000" dirty="0" smtClean="0">
              <a:solidFill>
                <a:prstClr val="black">
                  <a:lumMod val="75000"/>
                  <a:lumOff val="2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グローバル企業に就職したが社会人の洗礼を受ける</a:t>
            </a:r>
          </a:p>
          <a:p>
            <a:endParaRPr lang="ja-JP" altLang="en-US" sz="1000" dirty="0">
              <a:solidFill>
                <a:prstClr val="black">
                  <a:lumMod val="75000"/>
                  <a:lumOff val="2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2" name="直線コネクタ 41"/>
          <p:cNvCxnSpPr>
            <a:endCxn id="41" idx="0"/>
          </p:cNvCxnSpPr>
          <p:nvPr/>
        </p:nvCxnSpPr>
        <p:spPr>
          <a:xfrm>
            <a:off x="5601072" y="4265930"/>
            <a:ext cx="1199778" cy="38735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四角形: 角を丸くする 21"/>
          <p:cNvSpPr/>
          <p:nvPr/>
        </p:nvSpPr>
        <p:spPr>
          <a:xfrm>
            <a:off x="7938770" y="4265930"/>
            <a:ext cx="1635125" cy="734060"/>
          </a:xfrm>
          <a:prstGeom prst="roundRect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b="1" dirty="0" smtClean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</a:t>
            </a:r>
            <a:endParaRPr lang="en-US" altLang="ja-JP" sz="1000" dirty="0" smtClean="0">
              <a:solidFill>
                <a:prstClr val="black">
                  <a:lumMod val="75000"/>
                  <a:lumOff val="2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大企業で尊敬できない嫌いな上司の下で働く</a:t>
            </a:r>
          </a:p>
        </p:txBody>
      </p:sp>
      <p:cxnSp>
        <p:nvCxnSpPr>
          <p:cNvPr id="46" name="直線コネクタ 45"/>
          <p:cNvCxnSpPr>
            <a:endCxn id="45" idx="0"/>
          </p:cNvCxnSpPr>
          <p:nvPr/>
        </p:nvCxnSpPr>
        <p:spPr>
          <a:xfrm>
            <a:off x="8514715" y="3716655"/>
            <a:ext cx="241935" cy="549275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139625" y="116632"/>
            <a:ext cx="1356992" cy="4320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記入例</a:t>
            </a:r>
            <a:endParaRPr lang="ja-JP" altLang="en-US" sz="1400" b="1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四角形: 角を丸くする 21"/>
          <p:cNvSpPr/>
          <p:nvPr/>
        </p:nvSpPr>
        <p:spPr>
          <a:xfrm>
            <a:off x="5459095" y="692785"/>
            <a:ext cx="1229995" cy="575945"/>
          </a:xfrm>
          <a:prstGeom prst="roundRect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b="1" dirty="0" smtClean="0">
                <a:solidFill>
                  <a:srgbClr val="4BACC6">
                    <a:lumMod val="7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</a:t>
            </a:r>
            <a:endParaRPr lang="en-US" altLang="ja-JP" sz="1000" dirty="0" smtClean="0">
              <a:solidFill>
                <a:prstClr val="black">
                  <a:lumMod val="75000"/>
                  <a:lumOff val="2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大企業に転職</a:t>
            </a:r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6689090" y="764540"/>
            <a:ext cx="1000125" cy="21590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右矢印 14"/>
          <p:cNvSpPr/>
          <p:nvPr/>
        </p:nvSpPr>
        <p:spPr>
          <a:xfrm rot="16989493">
            <a:off x="5083310" y="3129166"/>
            <a:ext cx="1982778" cy="36004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0" name="右矢印 29"/>
          <p:cNvSpPr/>
          <p:nvPr/>
        </p:nvSpPr>
        <p:spPr>
          <a:xfrm rot="17111552">
            <a:off x="8172797" y="2801698"/>
            <a:ext cx="1725385" cy="36004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2" name="右矢印 31"/>
          <p:cNvSpPr/>
          <p:nvPr/>
        </p:nvSpPr>
        <p:spPr>
          <a:xfrm rot="16871151">
            <a:off x="3664399" y="3247645"/>
            <a:ext cx="1857975" cy="36004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8295637" y="2562256"/>
            <a:ext cx="1479703" cy="679050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尊敬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尊敬する上司に変わりモチベーション回復</a:t>
            </a:r>
            <a:endParaRPr lang="ja-JP" altLang="en-US" sz="1000" dirty="0">
              <a:solidFill>
                <a:prstClr val="black">
                  <a:lumMod val="75000"/>
                  <a:lumOff val="2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113846" y="2727465"/>
            <a:ext cx="1374007" cy="679050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尊敬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厳しくも尊敬できる先輩の存在</a:t>
            </a:r>
            <a:endParaRPr lang="ja-JP" altLang="en-US" sz="1000" dirty="0">
              <a:solidFill>
                <a:prstClr val="black">
                  <a:lumMod val="75000"/>
                  <a:lumOff val="2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648775" y="2944812"/>
            <a:ext cx="1148784" cy="679050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自由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大学生活の自由</a:t>
            </a:r>
            <a:endParaRPr lang="ja-JP" altLang="en-US" sz="1000" dirty="0">
              <a:solidFill>
                <a:prstClr val="black">
                  <a:lumMod val="75000"/>
                  <a:lumOff val="2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854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204</Words>
  <Application>Microsoft Office PowerPoint</Application>
  <PresentationFormat>A4 210 x 297 mm</PresentationFormat>
  <Paragraphs>35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Chihiro</dc:creator>
  <cp:lastModifiedBy>Chihiro</cp:lastModifiedBy>
  <cp:revision>14</cp:revision>
  <dcterms:created xsi:type="dcterms:W3CDTF">2023-06-16T06:59:00Z</dcterms:created>
  <dcterms:modified xsi:type="dcterms:W3CDTF">2023-07-03T06:38:57Z</dcterms:modified>
</cp:coreProperties>
</file>